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3"/>
  </p:notesMasterIdLst>
  <p:handoutMasterIdLst>
    <p:handoutMasterId r:id="rId14"/>
  </p:handoutMasterIdLst>
  <p:sldIdLst>
    <p:sldId id="347" r:id="rId2"/>
    <p:sldId id="339" r:id="rId3"/>
    <p:sldId id="348" r:id="rId4"/>
    <p:sldId id="349" r:id="rId5"/>
    <p:sldId id="350" r:id="rId6"/>
    <p:sldId id="351" r:id="rId7"/>
    <p:sldId id="352" r:id="rId8"/>
    <p:sldId id="353" r:id="rId9"/>
    <p:sldId id="354" r:id="rId10"/>
    <p:sldId id="357" r:id="rId11"/>
    <p:sldId id="355"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6400" autoAdjust="0"/>
  </p:normalViewPr>
  <p:slideViewPr>
    <p:cSldViewPr>
      <p:cViewPr varScale="1">
        <p:scale>
          <a:sx n="62" d="100"/>
          <a:sy n="62" d="100"/>
        </p:scale>
        <p:origin x="1308" y="44"/>
      </p:cViewPr>
      <p:guideLst>
        <p:guide orient="horz" pos="2160"/>
        <p:guide pos="2880"/>
      </p:guideLst>
    </p:cSldViewPr>
  </p:slideViewPr>
  <p:outlineViewPr>
    <p:cViewPr>
      <p:scale>
        <a:sx n="33" d="100"/>
        <a:sy n="33" d="100"/>
      </p:scale>
      <p:origin x="0" y="468"/>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1006971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3</a:t>
            </a:fld>
            <a:endParaRPr lang="en-US" altLang="en-US" dirty="0"/>
          </a:p>
        </p:txBody>
      </p:sp>
    </p:spTree>
    <p:extLst>
      <p:ext uri="{BB962C8B-B14F-4D97-AF65-F5344CB8AC3E}">
        <p14:creationId xmlns:p14="http://schemas.microsoft.com/office/powerpoint/2010/main" val="2771823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Single variable logistic regression</a:t>
            </a:r>
            <a:r>
              <a:rPr lang="en-US" altLang="en-US" baseline="0" dirty="0" smtClean="0">
                <a:ea typeface="ＭＳ Ｐゴシック" panose="020B0600070205080204" pitchFamily="34" charset="-128"/>
              </a:rPr>
              <a:t> – emplogitplot1() is a function that has been added to the Stat2Data package, which you must install.</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5</a:t>
            </a:fld>
            <a:endParaRPr lang="en-US" altLang="en-US" dirty="0"/>
          </a:p>
        </p:txBody>
      </p:sp>
    </p:spTree>
    <p:extLst>
      <p:ext uri="{BB962C8B-B14F-4D97-AF65-F5344CB8AC3E}">
        <p14:creationId xmlns:p14="http://schemas.microsoft.com/office/powerpoint/2010/main" val="229638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426673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2462971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1263330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796944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1172599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858000" y="2971800"/>
            <a:ext cx="1676400" cy="17811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12"/>
          <p:cNvSpPr>
            <a:spLocks noGrp="1"/>
          </p:cNvSpPr>
          <p:nvPr>
            <p:ph type="pic" sz="quarter" idx="16"/>
          </p:nvPr>
        </p:nvSpPr>
        <p:spPr>
          <a:xfrm>
            <a:off x="533400" y="4419600"/>
            <a:ext cx="2514600" cy="609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10.3</a:t>
            </a:r>
            <a:endParaRPr lang="en-US" b="1" dirty="0">
              <a:solidFill>
                <a:schemeClr val="bg1"/>
              </a:solidFill>
            </a:endParaRP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10</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Try a Transformation for </a:t>
            </a:r>
            <a:r>
              <a:rPr lang="en-US" dirty="0" smtClean="0"/>
              <a:t>SysBP (2 of 2)</a:t>
            </a:r>
            <a:endParaRPr lang="en-US" dirty="0"/>
          </a:p>
        </p:txBody>
      </p:sp>
      <p:sp>
        <p:nvSpPr>
          <p:cNvPr id="3" name="Content Placeholder 2"/>
          <p:cNvSpPr>
            <a:spLocks noGrp="1"/>
          </p:cNvSpPr>
          <p:nvPr>
            <p:ph idx="1"/>
          </p:nvPr>
        </p:nvSpPr>
        <p:spPr>
          <a:xfrm>
            <a:off x="162232" y="1391264"/>
            <a:ext cx="8610600" cy="525696"/>
          </a:xfrm>
        </p:spPr>
        <p:txBody>
          <a:bodyPr>
            <a:normAutofit/>
          </a:bodyPr>
          <a:lstStyle/>
          <a:p>
            <a:pPr marL="0" indent="0">
              <a:buNone/>
            </a:pPr>
            <a:r>
              <a:rPr lang="en-US" dirty="0"/>
              <a:t>Reciprocal (1/SysBP):</a:t>
            </a:r>
          </a:p>
        </p:txBody>
      </p:sp>
      <p:pic>
        <p:nvPicPr>
          <p:cNvPr id="8" name="Picture Placeholder 7" descr="A command line reads Prompt, emp logit plot 1 (Survive approximately equals I (1 over Sys B P), n groups equals 10, data equals I C U)."/>
          <p:cNvPicPr>
            <a:picLocks noGrp="1" noChangeAspect="1"/>
          </p:cNvPicPr>
          <p:nvPr>
            <p:ph type="pic" sz="quarter" idx="11"/>
          </p:nvPr>
        </p:nvPicPr>
        <p:blipFill>
          <a:blip r:embed="rId3"/>
          <a:stretch>
            <a:fillRect/>
          </a:stretch>
        </p:blipFill>
        <p:spPr>
          <a:xfrm>
            <a:off x="183162" y="2025505"/>
            <a:ext cx="8656038" cy="412895"/>
          </a:xfrm>
          <a:prstGeom prst="rect">
            <a:avLst/>
          </a:prstGeom>
          <a:noFill/>
          <a:ln>
            <a:noFill/>
          </a:ln>
        </p:spPr>
      </p:pic>
      <p:pic>
        <p:nvPicPr>
          <p:cNvPr id="6" name="Picture Placeholder 5" descr="A scatterplot correlating l (1/ Sys BP) versus Log of Odds shows 10 data points and a downward slopping regression line. The horizontal axis plots the values of l (1/Sys B P) and the vertical axis plots the values of Log of Odds. The regression line slopes through (0.005, 2.25) and (0.015, 0.0). Out of the 10 data points, nine points line close to the regression line that is between 0.005 mark and 0.010 mark along the horizontal axis and between 0.5 mark and 2.4 mark along the vertical axis. A point significantly lies at (0.014, negative 0.5). A text below the graph reads Opposite direction but better."/>
          <p:cNvPicPr>
            <a:picLocks noGrp="1" noChangeAspect="1"/>
          </p:cNvPicPr>
          <p:nvPr>
            <p:ph type="pic" sz="quarter" idx="16"/>
          </p:nvPr>
        </p:nvPicPr>
        <p:blipFill>
          <a:blip r:embed="rId4"/>
          <a:stretch>
            <a:fillRect/>
          </a:stretch>
        </p:blipFill>
        <p:spPr>
          <a:xfrm>
            <a:off x="1198670" y="2577757"/>
            <a:ext cx="6573730" cy="3670643"/>
          </a:xfrm>
          <a:prstGeom prst="rect">
            <a:avLst/>
          </a:prstGeom>
          <a:noFill/>
          <a:ln>
            <a:noFill/>
          </a:ln>
        </p:spPr>
      </p:pic>
    </p:spTree>
    <p:extLst>
      <p:ext uri="{BB962C8B-B14F-4D97-AF65-F5344CB8AC3E}">
        <p14:creationId xmlns:p14="http://schemas.microsoft.com/office/powerpoint/2010/main" val="1952410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 for Age, 1/SysBP, Pulse</a:t>
            </a:r>
          </a:p>
        </p:txBody>
      </p:sp>
      <p:pic>
        <p:nvPicPr>
          <p:cNvPr id="12" name="Picture Placeholder 11" descr="Two command lines followed by a coefficients table and an equation. The command lines read as follows:&#10;Prompt, l mod A S P equals g l m (Survive approximately equals Age plus I (1 over Sys B P) Plus Pulse, family equals binomial, data equals I C U ).&#10;Prompt, summary (l mod A S P).&#10;The coefficients table has four rows and four columns with the column headers that read Estimate, Standard Error, z value, and P r greater than absolute value of z. The data presented are as follows: &#10;Row 1. Intercept. Estimate: 5.015 e plus 00, Standard Error: 1.115 e plus 00, z value: 4.498, P r greater than absolute value of z: 6.87e minus 06 three asterisks.&#10;Row 2. Age. Estimate: Negative 2.683 e minus 02, Standard Error: 1.097e minus 02, z value: Negative 2.446, P r greater than absolute value of z: 0.01444 one asterisk.&#10;Row 3. I (1 over Sys B P). Estimate: Negative 2,233e plus 02, Standard Error: 7.005 e plus 01, z value: Negative 3.188, P r greater than absolute value of z: 0.00143 two asterisks.&#10;Row 4. Pulse. Estimate: Negative 1.128 e minus 03, Standard Error: 6.825 e minus 03, z value: Negative minus 0.165, P r greater than absolute value of z: 0.86868 two asterisks.  &#10;A text bellow the table reads Null deviance: 200.16 on 199 degrees of freedom and residual deviance: 179.41 on 196 degrees of freedom. The equation reads log (Survive odds) equals 5.015 minus 0.02683 Age minus 223.3 (1 over Sys B P) minus 0.001128 Pulse."/>
          <p:cNvPicPr>
            <a:picLocks noGrp="1" noChangeAspect="1"/>
          </p:cNvPicPr>
          <p:nvPr>
            <p:ph type="pic" sz="quarter" idx="11"/>
          </p:nvPr>
        </p:nvPicPr>
        <p:blipFill>
          <a:blip r:embed="rId3"/>
          <a:stretch>
            <a:fillRect/>
          </a:stretch>
        </p:blipFill>
        <p:spPr>
          <a:xfrm>
            <a:off x="709204" y="1516366"/>
            <a:ext cx="7664820" cy="3874610"/>
          </a:xfrm>
          <a:prstGeom prst="rect">
            <a:avLst/>
          </a:prstGeom>
          <a:noFill/>
          <a:ln>
            <a:noFill/>
          </a:ln>
        </p:spPr>
      </p:pic>
      <p:sp>
        <p:nvSpPr>
          <p:cNvPr id="3" name="Content Placeholder 2"/>
          <p:cNvSpPr>
            <a:spLocks noGrp="1"/>
          </p:cNvSpPr>
          <p:nvPr>
            <p:ph idx="1"/>
          </p:nvPr>
        </p:nvSpPr>
        <p:spPr>
          <a:xfrm>
            <a:off x="1752600" y="5646504"/>
            <a:ext cx="4860459" cy="525696"/>
          </a:xfrm>
        </p:spPr>
        <p:txBody>
          <a:bodyPr>
            <a:normAutofit/>
          </a:bodyPr>
          <a:lstStyle/>
          <a:p>
            <a:pPr marL="0" indent="0">
              <a:buNone/>
            </a:pPr>
            <a:r>
              <a:rPr lang="en-US" dirty="0"/>
              <a:t>(See Section 10.4 for inference)</a:t>
            </a:r>
          </a:p>
        </p:txBody>
      </p:sp>
    </p:spTree>
    <p:extLst>
      <p:ext uri="{BB962C8B-B14F-4D97-AF65-F5344CB8AC3E}">
        <p14:creationId xmlns:p14="http://schemas.microsoft.com/office/powerpoint/2010/main" val="2533556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a:t>
            </a:r>
            <a:r>
              <a:rPr lang="en-US" dirty="0" smtClean="0"/>
              <a:t>10.3</a:t>
            </a:r>
            <a:endParaRPr lang="en-US" dirty="0"/>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ct val="0"/>
              </a:spcBef>
              <a:spcAft>
                <a:spcPct val="15000"/>
              </a:spcAft>
              <a:buNone/>
            </a:pPr>
            <a:r>
              <a:rPr lang="en-US" altLang="en-US" dirty="0">
                <a:sym typeface="Symbol" panose="05050102010706020507" pitchFamily="18" charset="2"/>
              </a:rPr>
              <a:t>Checking conditions</a:t>
            </a:r>
          </a:p>
          <a:p>
            <a:pPr marL="0" indent="403225">
              <a:spcBef>
                <a:spcPct val="0"/>
              </a:spcBef>
              <a:spcAft>
                <a:spcPct val="15000"/>
              </a:spcAft>
              <a:buNone/>
            </a:pPr>
            <a:r>
              <a:rPr lang="en-US" altLang="en-US" dirty="0" smtClean="0">
                <a:sym typeface="Symbol" panose="05050102010706020507" pitchFamily="18" charset="2"/>
              </a:rPr>
              <a:t>Linearity</a:t>
            </a:r>
            <a:endParaRPr lang="en-US" altLang="en-US" dirty="0">
              <a:sym typeface="Symbol" panose="05050102010706020507" pitchFamily="18" charset="2"/>
            </a:endParaRPr>
          </a:p>
          <a:p>
            <a:pPr marL="0" indent="403225">
              <a:spcBef>
                <a:spcPct val="0"/>
              </a:spcBef>
              <a:spcAft>
                <a:spcPct val="15000"/>
              </a:spcAft>
              <a:buNone/>
            </a:pPr>
            <a:r>
              <a:rPr lang="en-US" altLang="en-US" dirty="0" smtClean="0">
                <a:sym typeface="Symbol" panose="05050102010706020507" pitchFamily="18" charset="2"/>
              </a:rPr>
              <a:t>Transformations</a:t>
            </a:r>
            <a:endParaRPr lang="en-US" altLang="en-US" dirty="0">
              <a:sym typeface="Symbol" panose="05050102010706020507" pitchFamily="18" charset="2"/>
            </a:endParaRP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Inference </a:t>
            </a:r>
            <a:r>
              <a:rPr lang="en-US" dirty="0" smtClean="0"/>
              <a:t>Conditions for </a:t>
            </a:r>
            <a:r>
              <a:rPr lang="en-US" dirty="0"/>
              <a:t>Logistic Regression</a:t>
            </a:r>
          </a:p>
        </p:txBody>
      </p:sp>
      <p:sp>
        <p:nvSpPr>
          <p:cNvPr id="3" name="Content Placeholder 2"/>
          <p:cNvSpPr>
            <a:spLocks noGrp="1"/>
          </p:cNvSpPr>
          <p:nvPr>
            <p:ph idx="1"/>
          </p:nvPr>
        </p:nvSpPr>
        <p:spPr>
          <a:xfrm>
            <a:off x="243114" y="1415142"/>
            <a:ext cx="8748486" cy="3156858"/>
          </a:xfrm>
        </p:spPr>
        <p:txBody>
          <a:bodyPr>
            <a:noAutofit/>
          </a:bodyPr>
          <a:lstStyle/>
          <a:p>
            <a:pPr marL="0" indent="0">
              <a:spcBef>
                <a:spcPts val="600"/>
              </a:spcBef>
              <a:buNone/>
              <a:defRPr/>
            </a:pPr>
            <a:r>
              <a:rPr lang="en-US" b="1" dirty="0"/>
              <a:t>Linearity</a:t>
            </a:r>
            <a:r>
              <a:rPr lang="en-US" dirty="0"/>
              <a:t>: The </a:t>
            </a:r>
            <a:r>
              <a:rPr lang="en-US" dirty="0" err="1"/>
              <a:t>logits</a:t>
            </a:r>
            <a:r>
              <a:rPr lang="en-US" dirty="0"/>
              <a:t> (log odds) should have a linear relationship with the predictors</a:t>
            </a:r>
            <a:r>
              <a:rPr lang="en-US" dirty="0" smtClean="0"/>
              <a:t>.</a:t>
            </a:r>
            <a:endParaRPr lang="en-US" dirty="0"/>
          </a:p>
          <a:p>
            <a:pPr marL="0" indent="0">
              <a:spcBef>
                <a:spcPts val="600"/>
              </a:spcBef>
              <a:buNone/>
              <a:defRPr/>
            </a:pPr>
            <a:r>
              <a:rPr lang="en-US" b="1" dirty="0"/>
              <a:t>Independence</a:t>
            </a:r>
            <a:r>
              <a:rPr lang="en-US" dirty="0"/>
              <a:t>: No pairing or clustering of data.</a:t>
            </a:r>
          </a:p>
          <a:p>
            <a:pPr marL="0" indent="0">
              <a:spcBef>
                <a:spcPts val="600"/>
              </a:spcBef>
              <a:buNone/>
              <a:defRPr/>
            </a:pPr>
            <a:r>
              <a:rPr lang="en-US" b="1" dirty="0"/>
              <a:t>Random</a:t>
            </a:r>
            <a:r>
              <a:rPr lang="en-US" dirty="0"/>
              <a:t>: Either a random sample from a population OR random assignment within an experiment</a:t>
            </a:r>
            <a:r>
              <a:rPr lang="en-US" dirty="0" smtClean="0"/>
              <a:t>.</a:t>
            </a:r>
          </a:p>
          <a:p>
            <a:pPr marL="0" indent="0">
              <a:spcBef>
                <a:spcPts val="600"/>
              </a:spcBef>
              <a:buNone/>
              <a:defRPr/>
            </a:pPr>
            <a:r>
              <a:rPr lang="en-US" dirty="0"/>
              <a:t>As with a single predictor, we can check linearity with </a:t>
            </a:r>
            <a:r>
              <a:rPr lang="en-US" b="1" dirty="0"/>
              <a:t>empirical </a:t>
            </a:r>
            <a:r>
              <a:rPr lang="en-US" b="1" dirty="0" err="1"/>
              <a:t>logit</a:t>
            </a:r>
            <a:r>
              <a:rPr lang="en-US" b="1" dirty="0"/>
              <a:t> plots</a:t>
            </a:r>
            <a:r>
              <a:rPr lang="en-US" dirty="0" smtClean="0"/>
              <a:t>:</a:t>
            </a:r>
          </a:p>
        </p:txBody>
      </p:sp>
      <p:pic>
        <p:nvPicPr>
          <p:cNvPr id="11" name="Picture Placeholder 10" descr="Two bullet points read as follows. Bullet Point 1: Group similar values of the predictors. Bullet Point 2: Plot logit (p hat) versus predictor mean for each group."/>
          <p:cNvPicPr>
            <a:picLocks noGrp="1" noChangeAspect="1"/>
          </p:cNvPicPr>
          <p:nvPr>
            <p:ph type="pic" sz="quarter" idx="11"/>
          </p:nvPr>
        </p:nvPicPr>
        <p:blipFill>
          <a:blip r:embed="rId3"/>
          <a:stretch>
            <a:fillRect/>
          </a:stretch>
        </p:blipFill>
        <p:spPr>
          <a:xfrm>
            <a:off x="354275" y="4841881"/>
            <a:ext cx="7928584" cy="1254119"/>
          </a:xfrm>
          <a:prstGeom prst="rect">
            <a:avLst/>
          </a:prstGeom>
          <a:noFill/>
          <a:ln>
            <a:noFill/>
          </a:ln>
        </p:spPr>
      </p:pic>
    </p:spTree>
    <p:extLst>
      <p:ext uri="{BB962C8B-B14F-4D97-AF65-F5344CB8AC3E}">
        <p14:creationId xmlns:p14="http://schemas.microsoft.com/office/powerpoint/2010/main" val="1351666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ICU Survival</a:t>
            </a:r>
          </a:p>
        </p:txBody>
      </p:sp>
      <p:sp>
        <p:nvSpPr>
          <p:cNvPr id="3" name="Content Placeholder 2"/>
          <p:cNvSpPr>
            <a:spLocks noGrp="1"/>
          </p:cNvSpPr>
          <p:nvPr>
            <p:ph idx="1"/>
          </p:nvPr>
        </p:nvSpPr>
        <p:spPr>
          <a:xfrm>
            <a:off x="243114" y="1415142"/>
            <a:ext cx="8610600" cy="1023258"/>
          </a:xfrm>
        </p:spPr>
        <p:txBody>
          <a:bodyPr>
            <a:normAutofit/>
          </a:bodyPr>
          <a:lstStyle/>
          <a:p>
            <a:pPr marL="0" indent="0">
              <a:buNone/>
            </a:pPr>
            <a:r>
              <a:rPr lang="en-US" altLang="en-US" dirty="0"/>
              <a:t>Data in </a:t>
            </a:r>
            <a:r>
              <a:rPr lang="en-US" altLang="en-US" b="1" dirty="0">
                <a:latin typeface="Courier New" panose="02070309020205020404" pitchFamily="49" charset="0"/>
                <a:cs typeface="Courier New" panose="02070309020205020404" pitchFamily="49" charset="0"/>
              </a:rPr>
              <a:t>ICU</a:t>
            </a:r>
            <a:r>
              <a:rPr lang="en-US" altLang="en-US" b="1" dirty="0"/>
              <a:t> </a:t>
            </a:r>
            <a:r>
              <a:rPr lang="en-US" altLang="en-US" dirty="0"/>
              <a:t>(in </a:t>
            </a:r>
            <a:r>
              <a:rPr lang="en-US" altLang="en-US" dirty="0" smtClean="0"/>
              <a:t>Stat2Data</a:t>
            </a:r>
            <a:r>
              <a:rPr lang="en-US" altLang="en-US" dirty="0"/>
              <a:t>) for a sample of 200 patients</a:t>
            </a:r>
            <a:r>
              <a:rPr lang="en-US" altLang="en-US" dirty="0" smtClean="0"/>
              <a:t>.</a:t>
            </a:r>
          </a:p>
          <a:p>
            <a:pPr marL="0" indent="0">
              <a:buNone/>
            </a:pPr>
            <a:r>
              <a:rPr lang="en-US" altLang="en-US" dirty="0"/>
              <a:t>Response</a:t>
            </a:r>
            <a:r>
              <a:rPr lang="en-US" altLang="en-US" dirty="0" smtClean="0"/>
              <a:t>:</a:t>
            </a:r>
            <a:endParaRPr lang="en-US" altLang="en-US" dirty="0"/>
          </a:p>
        </p:txBody>
      </p:sp>
      <p:pic>
        <p:nvPicPr>
          <p:cNvPr id="11" name="Picture Placeholder 10" descr="An equation reads Survive equals open curly bracket 0 equals Died and 1 equals lived."/>
          <p:cNvPicPr>
            <a:picLocks noGrp="1" noChangeAspect="1"/>
          </p:cNvPicPr>
          <p:nvPr>
            <p:ph type="pic" sz="quarter" idx="11"/>
          </p:nvPr>
        </p:nvPicPr>
        <p:blipFill>
          <a:blip r:embed="rId2"/>
          <a:stretch>
            <a:fillRect/>
          </a:stretch>
        </p:blipFill>
        <p:spPr>
          <a:xfrm>
            <a:off x="228600" y="2745089"/>
            <a:ext cx="4801859" cy="1369711"/>
          </a:xfrm>
          <a:prstGeom prst="rect">
            <a:avLst/>
          </a:prstGeom>
          <a:noFill/>
          <a:ln>
            <a:noFill/>
          </a:ln>
        </p:spPr>
      </p:pic>
      <p:sp>
        <p:nvSpPr>
          <p:cNvPr id="6" name="Content Placeholder 2"/>
          <p:cNvSpPr>
            <a:spLocks noGrp="1"/>
          </p:cNvSpPr>
          <p:nvPr>
            <p:ph type="body" sz="quarter" idx="10"/>
          </p:nvPr>
        </p:nvSpPr>
        <p:spPr>
          <a:xfrm>
            <a:off x="241662" y="4495800"/>
            <a:ext cx="8673738" cy="554182"/>
          </a:xfrm>
        </p:spPr>
        <p:txBody>
          <a:bodyPr>
            <a:normAutofit/>
          </a:bodyPr>
          <a:lstStyle/>
          <a:p>
            <a:pPr marL="0" indent="0">
              <a:buNone/>
            </a:pPr>
            <a:r>
              <a:rPr lang="en-US" sz="2800" dirty="0"/>
              <a:t>Possible predictors: Age, </a:t>
            </a:r>
            <a:r>
              <a:rPr lang="en-US" sz="2800" dirty="0" err="1"/>
              <a:t>SysBP</a:t>
            </a:r>
            <a:r>
              <a:rPr lang="en-US" sz="2800" dirty="0"/>
              <a:t>, </a:t>
            </a:r>
            <a:r>
              <a:rPr lang="en-US" sz="2800" dirty="0" smtClean="0"/>
              <a:t>Pulse</a:t>
            </a:r>
            <a:endParaRPr lang="en-US" sz="2800" dirty="0"/>
          </a:p>
        </p:txBody>
      </p:sp>
    </p:spTree>
    <p:extLst>
      <p:ext uri="{BB962C8B-B14F-4D97-AF65-F5344CB8AC3E}">
        <p14:creationId xmlns:p14="http://schemas.microsoft.com/office/powerpoint/2010/main" val="2032699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a:t>
            </a:r>
            <a:r>
              <a:rPr lang="en-US" dirty="0" smtClean="0"/>
              <a:t>Age (1 of 2)</a:t>
            </a:r>
            <a:endParaRPr lang="en-US" dirty="0"/>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altLang="en-US" dirty="0"/>
              <a:t>Five Age groups with about 40 per group</a:t>
            </a:r>
          </a:p>
        </p:txBody>
      </p:sp>
      <p:pic>
        <p:nvPicPr>
          <p:cNvPr id="13" name="Picture Placeholder 12" descr="A command line reads Prompt, emp logit plot 1 (Survive approximately equals Age, n groups equals 5, data equals I C U)."/>
          <p:cNvPicPr>
            <a:picLocks noGrp="1" noChangeAspect="1"/>
          </p:cNvPicPr>
          <p:nvPr>
            <p:ph type="pic" sz="quarter" idx="11"/>
          </p:nvPr>
        </p:nvPicPr>
        <p:blipFill>
          <a:blip r:embed="rId3"/>
          <a:stretch>
            <a:fillRect/>
          </a:stretch>
        </p:blipFill>
        <p:spPr>
          <a:xfrm>
            <a:off x="223503" y="2033949"/>
            <a:ext cx="8763118" cy="404451"/>
          </a:xfrm>
          <a:prstGeom prst="rect">
            <a:avLst/>
          </a:prstGeom>
          <a:noFill/>
          <a:ln>
            <a:noFill/>
          </a:ln>
        </p:spPr>
      </p:pic>
      <p:pic>
        <p:nvPicPr>
          <p:cNvPr id="14" name="Picture Placeholder 13" descr="A scatterplot correlating Age Versus Log of Odds shows five data points and a downward slopping regression line. The Horizontal axis plots the values of Age and the vertical axis plots the values of Log of Odds. The data points lie at (25, 2.4), (50, 1.25), (63, 1.25), (71, 1.1), and (82, 0.9). The regression line slopes through (22, 2.25) and (79, 1.8)."/>
          <p:cNvPicPr>
            <a:picLocks noGrp="1" noChangeAspect="1"/>
          </p:cNvPicPr>
          <p:nvPr>
            <p:ph type="pic" sz="quarter" idx="16"/>
          </p:nvPr>
        </p:nvPicPr>
        <p:blipFill>
          <a:blip r:embed="rId4"/>
          <a:stretch>
            <a:fillRect/>
          </a:stretch>
        </p:blipFill>
        <p:spPr>
          <a:xfrm>
            <a:off x="1617971" y="2514600"/>
            <a:ext cx="5930622" cy="3681462"/>
          </a:xfrm>
          <a:prstGeom prst="rect">
            <a:avLst/>
          </a:prstGeom>
          <a:noFill/>
          <a:ln>
            <a:noFill/>
          </a:ln>
        </p:spPr>
      </p:pic>
    </p:spTree>
    <p:extLst>
      <p:ext uri="{BB962C8B-B14F-4D97-AF65-F5344CB8AC3E}">
        <p14:creationId xmlns:p14="http://schemas.microsoft.com/office/powerpoint/2010/main" val="2632991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a:t>
            </a:r>
            <a:r>
              <a:rPr lang="en-US" dirty="0" smtClean="0"/>
              <a:t>Age (2 of 2)</a:t>
            </a:r>
            <a:endParaRPr lang="en-US" dirty="0"/>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altLang="en-US" dirty="0"/>
              <a:t>20 Age groups with about 10 per group</a:t>
            </a:r>
          </a:p>
        </p:txBody>
      </p:sp>
      <p:pic>
        <p:nvPicPr>
          <p:cNvPr id="5" name="Picture Placeholder 4" descr="A command line reads Prompt, emp logit plot 1 (Survive approximately equals Age, n groups equals 20, data equals I C U)."/>
          <p:cNvPicPr>
            <a:picLocks noGrp="1" noChangeAspect="1"/>
          </p:cNvPicPr>
          <p:nvPr>
            <p:ph type="pic" sz="quarter" idx="11"/>
          </p:nvPr>
        </p:nvPicPr>
        <p:blipFill>
          <a:blip r:embed="rId3"/>
          <a:stretch>
            <a:fillRect/>
          </a:stretch>
        </p:blipFill>
        <p:spPr>
          <a:xfrm>
            <a:off x="258250" y="2052843"/>
            <a:ext cx="8590450" cy="359770"/>
          </a:xfrm>
          <a:prstGeom prst="rect">
            <a:avLst/>
          </a:prstGeom>
          <a:noFill/>
          <a:ln>
            <a:noFill/>
          </a:ln>
        </p:spPr>
      </p:pic>
      <p:pic>
        <p:nvPicPr>
          <p:cNvPr id="7" name="Picture Placeholder 6" descr="A scatterplot correlating Age versus Log of Odds shows 20 data points and a downward slopping regression line. The horizontal axis plots the values of Age and the vertical axis plots the values of Log of Odds. The regression line slopes through (15, 2.17) and (91, 0.6). Almost all the data points lie close to the regression line. A text below the graph reads Both look OK for linearity."/>
          <p:cNvPicPr>
            <a:picLocks noGrp="1" noChangeAspect="1"/>
          </p:cNvPicPr>
          <p:nvPr>
            <p:ph type="pic" sz="quarter" idx="16"/>
          </p:nvPr>
        </p:nvPicPr>
        <p:blipFill>
          <a:blip r:embed="rId4"/>
          <a:stretch>
            <a:fillRect/>
          </a:stretch>
        </p:blipFill>
        <p:spPr>
          <a:xfrm>
            <a:off x="1676400" y="2586268"/>
            <a:ext cx="6088295" cy="3662132"/>
          </a:xfrm>
          <a:prstGeom prst="rect">
            <a:avLst/>
          </a:prstGeom>
          <a:noFill/>
          <a:ln>
            <a:noFill/>
          </a:ln>
        </p:spPr>
      </p:pic>
    </p:spTree>
    <p:extLst>
      <p:ext uri="{BB962C8B-B14F-4D97-AF65-F5344CB8AC3E}">
        <p14:creationId xmlns:p14="http://schemas.microsoft.com/office/powerpoint/2010/main" val="428097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SysBP</a:t>
            </a:r>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altLang="en-US" dirty="0"/>
              <a:t>Ten SysBP groups with about 20 per group</a:t>
            </a:r>
          </a:p>
        </p:txBody>
      </p:sp>
      <p:pic>
        <p:nvPicPr>
          <p:cNvPr id="6" name="Picture Placeholder 5" descr="A command line reads Prompt, emp logit plot 1 (Survive approximately equals Sys B P, n groups equals 10, data equals I C U)."/>
          <p:cNvPicPr>
            <a:picLocks noGrp="1" noChangeAspect="1"/>
          </p:cNvPicPr>
          <p:nvPr>
            <p:ph type="pic" sz="quarter" idx="11"/>
          </p:nvPr>
        </p:nvPicPr>
        <p:blipFill>
          <a:blip r:embed="rId3"/>
          <a:stretch>
            <a:fillRect/>
          </a:stretch>
        </p:blipFill>
        <p:spPr>
          <a:xfrm>
            <a:off x="228600" y="1989459"/>
            <a:ext cx="8692902" cy="420267"/>
          </a:xfrm>
          <a:prstGeom prst="rect">
            <a:avLst/>
          </a:prstGeom>
          <a:noFill/>
          <a:ln>
            <a:noFill/>
          </a:ln>
        </p:spPr>
      </p:pic>
      <p:pic>
        <p:nvPicPr>
          <p:cNvPr id="9" name="Picture Placeholder 8" descr="A scatterplot correlating Sys B P versus Log of Odds shows 10 data points and an upward slopping regression line. The horizontal axis plots the values of Sys B P and the vertical axis plots the values of Log of Odds. The regression line slopes through (75, 0.51) and (190, 2.2). Nine data points lie close to the regression line from 120 mark to 200 mark along the horizontal axis and from 0.51 mark to 2.2 mark along the vertical axis and a point lies significantly at (78, negative 0.3) and an arrow pointing at it reads Perhaps an issue with very low B P?"/>
          <p:cNvPicPr>
            <a:picLocks noGrp="1" noChangeAspect="1"/>
          </p:cNvPicPr>
          <p:nvPr>
            <p:ph type="pic" sz="quarter" idx="16"/>
          </p:nvPr>
        </p:nvPicPr>
        <p:blipFill>
          <a:blip r:embed="rId4"/>
          <a:stretch>
            <a:fillRect/>
          </a:stretch>
        </p:blipFill>
        <p:spPr>
          <a:xfrm>
            <a:off x="1447800" y="2515256"/>
            <a:ext cx="6225627" cy="3697738"/>
          </a:xfrm>
          <a:prstGeom prst="rect">
            <a:avLst/>
          </a:prstGeom>
          <a:noFill/>
          <a:ln>
            <a:noFill/>
          </a:ln>
        </p:spPr>
      </p:pic>
    </p:spTree>
    <p:extLst>
      <p:ext uri="{BB962C8B-B14F-4D97-AF65-F5344CB8AC3E}">
        <p14:creationId xmlns:p14="http://schemas.microsoft.com/office/powerpoint/2010/main" val="1457633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Pulse</a:t>
            </a:r>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altLang="en-US" dirty="0"/>
              <a:t>Twenty Pulse groups with about 10 per group</a:t>
            </a:r>
          </a:p>
        </p:txBody>
      </p:sp>
      <p:pic>
        <p:nvPicPr>
          <p:cNvPr id="6" name="Picture Placeholder 5" descr="A command line reads Prompt, emp logit plot 1 (Survive approximately equals Sys B P, n groups equals 10, data equals I C U)."/>
          <p:cNvPicPr>
            <a:picLocks noGrp="1" noChangeAspect="1"/>
          </p:cNvPicPr>
          <p:nvPr>
            <p:ph type="pic" sz="quarter" idx="11"/>
          </p:nvPr>
        </p:nvPicPr>
        <p:blipFill>
          <a:blip r:embed="rId3"/>
          <a:stretch>
            <a:fillRect/>
          </a:stretch>
        </p:blipFill>
        <p:spPr>
          <a:xfrm>
            <a:off x="271634" y="2030867"/>
            <a:ext cx="8606834" cy="416106"/>
          </a:xfrm>
          <a:prstGeom prst="rect">
            <a:avLst/>
          </a:prstGeom>
          <a:noFill/>
          <a:ln>
            <a:noFill/>
          </a:ln>
        </p:spPr>
      </p:pic>
      <p:pic>
        <p:nvPicPr>
          <p:cNvPr id="5" name="Picture Placeholder 4" descr="A scatterplot correlating Pulse versus Log of Odds shows 20 data points and a downward slopping regression line. The horizontal axis plots the values of Pulse and the vertical axis plots the values of Log of Odds. The regression line extends through (50, 1.5) and (163, 1.0). The data points are scattered throughout the graph. A text below the graph reads Mo curvature but not much relationship."/>
          <p:cNvPicPr>
            <a:picLocks noGrp="1" noChangeAspect="1"/>
          </p:cNvPicPr>
          <p:nvPr>
            <p:ph type="pic" sz="quarter" idx="16"/>
          </p:nvPr>
        </p:nvPicPr>
        <p:blipFill>
          <a:blip r:embed="rId4"/>
          <a:stretch>
            <a:fillRect/>
          </a:stretch>
        </p:blipFill>
        <p:spPr>
          <a:xfrm>
            <a:off x="1645787" y="2577330"/>
            <a:ext cx="6183825" cy="3671070"/>
          </a:xfrm>
          <a:prstGeom prst="rect">
            <a:avLst/>
          </a:prstGeom>
          <a:noFill/>
          <a:ln>
            <a:noFill/>
          </a:ln>
        </p:spPr>
      </p:pic>
    </p:spTree>
    <p:extLst>
      <p:ext uri="{BB962C8B-B14F-4D97-AF65-F5344CB8AC3E}">
        <p14:creationId xmlns:p14="http://schemas.microsoft.com/office/powerpoint/2010/main" val="3779199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Try a Transformation for </a:t>
            </a:r>
            <a:r>
              <a:rPr lang="en-US" dirty="0" smtClean="0"/>
              <a:t>SysBP (1 of 2)</a:t>
            </a:r>
            <a:endParaRPr lang="en-US" dirty="0"/>
          </a:p>
        </p:txBody>
      </p:sp>
      <p:sp>
        <p:nvSpPr>
          <p:cNvPr id="3" name="Content Placeholder 2"/>
          <p:cNvSpPr>
            <a:spLocks noGrp="1"/>
          </p:cNvSpPr>
          <p:nvPr>
            <p:ph idx="1"/>
          </p:nvPr>
        </p:nvSpPr>
        <p:spPr>
          <a:xfrm>
            <a:off x="243114" y="1415142"/>
            <a:ext cx="8610600" cy="525696"/>
          </a:xfrm>
        </p:spPr>
        <p:txBody>
          <a:bodyPr>
            <a:normAutofit/>
          </a:bodyPr>
          <a:lstStyle/>
          <a:p>
            <a:pPr marL="0" indent="0">
              <a:buNone/>
            </a:pPr>
            <a:r>
              <a:rPr lang="en-US" dirty="0"/>
              <a:t>Log(SysBP):</a:t>
            </a:r>
          </a:p>
        </p:txBody>
      </p:sp>
      <p:pic>
        <p:nvPicPr>
          <p:cNvPr id="7" name="Picture Placeholder 6" descr="A command line reads Prompt, emp logit plot 1 (Survive approximately equals log (Sys B P), n groups equals 10, data equals I C U)."/>
          <p:cNvPicPr>
            <a:picLocks noGrp="1" noChangeAspect="1"/>
          </p:cNvPicPr>
          <p:nvPr>
            <p:ph type="pic" sz="quarter" idx="11"/>
          </p:nvPr>
        </p:nvPicPr>
        <p:blipFill>
          <a:blip r:embed="rId3"/>
          <a:stretch>
            <a:fillRect/>
          </a:stretch>
        </p:blipFill>
        <p:spPr>
          <a:xfrm>
            <a:off x="192922" y="2027558"/>
            <a:ext cx="8777080" cy="410842"/>
          </a:xfrm>
          <a:prstGeom prst="rect">
            <a:avLst/>
          </a:prstGeom>
          <a:noFill/>
          <a:ln>
            <a:noFill/>
          </a:ln>
        </p:spPr>
      </p:pic>
      <p:pic>
        <p:nvPicPr>
          <p:cNvPr id="9" name="Picture Placeholder 8" descr="A scatterplot correlating log of Sys B P versus Log of Odds shows 10 data points and an upward slopping regression line. The horizontal axis plots the values of log of Sys B P and the vertical axis plots the values of Log of Odds. The regression line extends through (4.28, 0.3) and (5.3, 2.2). Out of the 10 data points, nine points are close the regression line. The nine points lie between 4.6 mark and 5.3 mark along the horizontal axis and between 0.5 mark and 2.2 mark along the vertical axis. A point lies significantly at (4.3, negative 0.3). A text below the graph reads Just a little better."/>
          <p:cNvPicPr>
            <a:picLocks noGrp="1" noChangeAspect="1"/>
          </p:cNvPicPr>
          <p:nvPr>
            <p:ph type="pic" sz="quarter" idx="16"/>
          </p:nvPr>
        </p:nvPicPr>
        <p:blipFill>
          <a:blip r:embed="rId4"/>
          <a:stretch>
            <a:fillRect/>
          </a:stretch>
        </p:blipFill>
        <p:spPr>
          <a:xfrm>
            <a:off x="1676400" y="2595646"/>
            <a:ext cx="6076801" cy="3657334"/>
          </a:xfrm>
          <a:prstGeom prst="rect">
            <a:avLst/>
          </a:prstGeom>
          <a:noFill/>
          <a:ln>
            <a:noFill/>
          </a:ln>
        </p:spPr>
      </p:pic>
    </p:spTree>
    <p:extLst>
      <p:ext uri="{BB962C8B-B14F-4D97-AF65-F5344CB8AC3E}">
        <p14:creationId xmlns:p14="http://schemas.microsoft.com/office/powerpoint/2010/main" val="3883942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2328</TotalTime>
  <Words>256</Words>
  <Application>Microsoft Office PowerPoint</Application>
  <PresentationFormat>On-screen Show (4:3)</PresentationFormat>
  <Paragraphs>45</Paragraphs>
  <Slides>11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ＭＳ Ｐゴシック</vt:lpstr>
      <vt:lpstr>Arial</vt:lpstr>
      <vt:lpstr>Arial Black</vt:lpstr>
      <vt:lpstr>Calibri</vt:lpstr>
      <vt:lpstr>Courier New</vt:lpstr>
      <vt:lpstr>Symbol</vt:lpstr>
      <vt:lpstr>Wingdings</vt:lpstr>
      <vt:lpstr>bergerinvitels3e_lectureslides_ch01_final</vt:lpstr>
      <vt:lpstr>Section 10.3</vt:lpstr>
      <vt:lpstr>Sections 10.3</vt:lpstr>
      <vt:lpstr>Inference Conditions for Logistic Regression</vt:lpstr>
      <vt:lpstr>Example: ICU Survival</vt:lpstr>
      <vt:lpstr>Empirical Logit Plot for Age (1 of 2)</vt:lpstr>
      <vt:lpstr>Empirical Logit Plot for Age (2 of 2)</vt:lpstr>
      <vt:lpstr>Empirical Logit Plot for SysBP</vt:lpstr>
      <vt:lpstr>Empirical Logit Plot for Pulse</vt:lpstr>
      <vt:lpstr>Try a Transformation for SysBP (1 of 2)</vt:lpstr>
      <vt:lpstr>Try a Transformation for SysBP (2 of 2)</vt:lpstr>
      <vt:lpstr>Output for Age, 1/SysBP, Pulse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10.3</dc:title>
  <dc:creator>Canon</dc:creator>
  <cp:lastModifiedBy>Newton, Andy</cp:lastModifiedBy>
  <cp:revision>497</cp:revision>
  <dcterms:created xsi:type="dcterms:W3CDTF">2015-10-23T14:29:37Z</dcterms:created>
  <dcterms:modified xsi:type="dcterms:W3CDTF">2018-10-23T16:44:27Z</dcterms:modified>
</cp:coreProperties>
</file>